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0" r:id="rId3"/>
    <p:sldId id="265" r:id="rId4"/>
    <p:sldId id="263" r:id="rId5"/>
    <p:sldId id="264" r:id="rId6"/>
    <p:sldId id="267" r:id="rId7"/>
    <p:sldId id="269" r:id="rId8"/>
    <p:sldId id="270" r:id="rId9"/>
    <p:sldId id="277" r:id="rId10"/>
    <p:sldId id="285" r:id="rId11"/>
    <p:sldId id="27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67F04-6C2C-455F-B1B7-646E898623D0}" v="11" dt="2021-05-24T15:34:36.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7E85A9-276F-4A93-85F1-84271F0A9C3D}" type="datetimeFigureOut">
              <a:rPr lang="en-US" smtClean="0"/>
              <a:t>12/15/2023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4E0D53-B3FA-4693-BF98-460E3F887B5B}" type="slidenum">
              <a:rPr lang="en-US" smtClean="0"/>
              <a:t>‹#›</a:t>
            </a:fld>
            <a:endParaRPr lang="en-US" dirty="0"/>
          </a:p>
        </p:txBody>
      </p:sp>
    </p:spTree>
    <p:extLst>
      <p:ext uri="{BB962C8B-B14F-4D97-AF65-F5344CB8AC3E}">
        <p14:creationId xmlns:p14="http://schemas.microsoft.com/office/powerpoint/2010/main" val="1370303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4FC987-4012-4EC8-B3DA-BC21C6BBF8B1}" type="datetimeFigureOut">
              <a:rPr lang="en-US" smtClean="0"/>
              <a:t>12/15/2023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870A19-E874-4469-9B36-CF739E1E3F0C}" type="slidenum">
              <a:rPr lang="en-US" smtClean="0"/>
              <a:t>‹#›</a:t>
            </a:fld>
            <a:endParaRPr lang="en-US" dirty="0"/>
          </a:p>
        </p:txBody>
      </p:sp>
    </p:spTree>
    <p:extLst>
      <p:ext uri="{BB962C8B-B14F-4D97-AF65-F5344CB8AC3E}">
        <p14:creationId xmlns:p14="http://schemas.microsoft.com/office/powerpoint/2010/main" val="299332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16935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333100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163599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289164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32471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266175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103431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280736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27899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135277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45D21-11F3-4361-B09B-7584151F17FC}" type="datetimeFigureOut">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6B18F-2BA3-46F0-B760-2C9BC112C32F}" type="slidenum">
              <a:rPr lang="en-US" smtClean="0"/>
              <a:t>‹#›</a:t>
            </a:fld>
            <a:endParaRPr lang="en-US" dirty="0"/>
          </a:p>
        </p:txBody>
      </p:sp>
    </p:spTree>
    <p:extLst>
      <p:ext uri="{BB962C8B-B14F-4D97-AF65-F5344CB8AC3E}">
        <p14:creationId xmlns:p14="http://schemas.microsoft.com/office/powerpoint/2010/main" val="421768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45D21-11F3-4361-B09B-7584151F17FC}" type="datetimeFigureOut">
              <a:rPr lang="en-US" smtClean="0"/>
              <a:t>12/15/2023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6B18F-2BA3-46F0-B760-2C9BC112C32F}" type="slidenum">
              <a:rPr lang="en-US" smtClean="0"/>
              <a:t>‹#›</a:t>
            </a:fld>
            <a:endParaRPr lang="en-US" dirty="0"/>
          </a:p>
        </p:txBody>
      </p:sp>
      <p:sp>
        <p:nvSpPr>
          <p:cNvPr id="7" name="Rectangle 7"/>
          <p:cNvSpPr>
            <a:spLocks noChangeArrowheads="1"/>
          </p:cNvSpPr>
          <p:nvPr userDrawn="1"/>
        </p:nvSpPr>
        <p:spPr bwMode="auto">
          <a:xfrm>
            <a:off x="0" y="6434138"/>
            <a:ext cx="9144000" cy="423862"/>
          </a:xfrm>
          <a:prstGeom prst="rect">
            <a:avLst/>
          </a:prstGeom>
          <a:gradFill flip="none" rotWithShape="1">
            <a:gsLst>
              <a:gs pos="0">
                <a:srgbClr val="FFCC00"/>
              </a:gs>
              <a:gs pos="100000">
                <a:srgbClr val="EAEAEA"/>
              </a:gs>
            </a:gsLst>
            <a:lin ang="16200000" scaled="1"/>
            <a:tileRect/>
          </a:gradFill>
          <a:ln>
            <a:noFill/>
          </a:ln>
          <a:effectLst/>
        </p:spPr>
        <p:txBody>
          <a:bodyPr wrap="none" anchor="ctr"/>
          <a:lstStyle/>
          <a:p>
            <a:pPr algn="ctr" eaLnBrk="0" hangingPunct="0"/>
            <a:endParaRPr lang="en-US" sz="2400" b="1" dirty="0">
              <a:latin typeface="Times New Roman" pitchFamily="18" charset="0"/>
            </a:endParaRPr>
          </a:p>
        </p:txBody>
      </p:sp>
      <p:sp>
        <p:nvSpPr>
          <p:cNvPr id="8" name="Rectangle 7"/>
          <p:cNvSpPr>
            <a:spLocks noChangeArrowheads="1"/>
          </p:cNvSpPr>
          <p:nvPr userDrawn="1"/>
        </p:nvSpPr>
        <p:spPr bwMode="auto">
          <a:xfrm>
            <a:off x="0" y="0"/>
            <a:ext cx="9144000" cy="423862"/>
          </a:xfrm>
          <a:prstGeom prst="rect">
            <a:avLst/>
          </a:prstGeom>
          <a:gradFill flip="none" rotWithShape="1">
            <a:gsLst>
              <a:gs pos="0">
                <a:srgbClr val="FFCC00"/>
              </a:gs>
              <a:gs pos="100000">
                <a:srgbClr val="EAEAEA"/>
              </a:gs>
            </a:gsLst>
            <a:lin ang="5400000" scaled="1"/>
            <a:tileRect/>
          </a:gradFill>
          <a:ln>
            <a:noFill/>
          </a:ln>
          <a:effectLst/>
        </p:spPr>
        <p:txBody>
          <a:bodyPr wrap="none" anchor="ctr"/>
          <a:lstStyle/>
          <a:p>
            <a:pPr algn="ctr" eaLnBrk="0" hangingPunct="0"/>
            <a:endParaRPr lang="en-US" sz="2400" b="1" dirty="0">
              <a:latin typeface="Times New Roman" pitchFamily="18" charset="0"/>
            </a:endParaRPr>
          </a:p>
        </p:txBody>
      </p:sp>
      <p:cxnSp>
        <p:nvCxnSpPr>
          <p:cNvPr id="10" name="Straight Connector 9"/>
          <p:cNvCxnSpPr/>
          <p:nvPr userDrawn="1"/>
        </p:nvCxnSpPr>
        <p:spPr>
          <a:xfrm>
            <a:off x="155388" y="0"/>
            <a:ext cx="0" cy="6858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94129" y="0"/>
            <a:ext cx="0" cy="6858000"/>
          </a:xfrm>
          <a:prstGeom prst="line">
            <a:avLst/>
          </a:prstGeom>
          <a:ln w="28575"/>
        </p:spPr>
        <p:style>
          <a:lnRef idx="1">
            <a:schemeClr val="dk1"/>
          </a:lnRef>
          <a:fillRef idx="0">
            <a:schemeClr val="dk1"/>
          </a:fillRef>
          <a:effectRef idx="0">
            <a:schemeClr val="dk1"/>
          </a:effectRef>
          <a:fontRef idx="minor">
            <a:schemeClr val="tx1"/>
          </a:fontRef>
        </p:style>
      </p:cxnSp>
      <p:pic>
        <p:nvPicPr>
          <p:cNvPr id="11" name="Picture 3" descr="S:\Training\Steve Sutton\General\Training Misc\Training Center Logo_234 Back.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04413" y="6364943"/>
            <a:ext cx="739588" cy="49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74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istraining.com/register" TargetMode="External"/><Relationship Id="rId2" Type="http://schemas.openxmlformats.org/officeDocument/2006/relationships/hyperlink" Target="mailto:rhansen@aisequip.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istraining.com/ste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isequip.com/contact/ais-lansing-video-contac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Shop_time%20px.ppt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ousing%20px.pptx" TargetMode="External"/><Relationship Id="rId2" Type="http://schemas.openxmlformats.org/officeDocument/2006/relationships/hyperlink" Target="https://www.aistraining.com/ais-heavy-equipment-technical-institute-hous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istraining.com/ais-heti-technician-progra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176"/>
            <a:ext cx="7772400" cy="1771650"/>
          </a:xfrm>
        </p:spPr>
        <p:txBody>
          <a:bodyPr>
            <a:normAutofit fontScale="90000"/>
          </a:bodyPr>
          <a:lstStyle/>
          <a:p>
            <a:r>
              <a:rPr lang="en-US" sz="8000" dirty="0">
                <a:latin typeface="Segoe Script" panose="020B0504020000000003" pitchFamily="34" charset="0"/>
              </a:rPr>
              <a:t>AIS HETI-STEP</a:t>
            </a:r>
          </a:p>
        </p:txBody>
      </p:sp>
      <p:graphicFrame>
        <p:nvGraphicFramePr>
          <p:cNvPr id="3" name="Object 2">
            <a:extLst>
              <a:ext uri="{FF2B5EF4-FFF2-40B4-BE49-F238E27FC236}">
                <a16:creationId xmlns:a16="http://schemas.microsoft.com/office/drawing/2014/main" id="{68D02C30-047C-47CE-B6DC-3C065175C73E}"/>
              </a:ext>
            </a:extLst>
          </p:cNvPr>
          <p:cNvGraphicFramePr>
            <a:graphicFrameLocks noChangeAspect="1"/>
          </p:cNvGraphicFramePr>
          <p:nvPr>
            <p:extLst>
              <p:ext uri="{D42A27DB-BD31-4B8C-83A1-F6EECF244321}">
                <p14:modId xmlns:p14="http://schemas.microsoft.com/office/powerpoint/2010/main" val="2538742863"/>
              </p:ext>
            </p:extLst>
          </p:nvPr>
        </p:nvGraphicFramePr>
        <p:xfrm>
          <a:off x="1393031" y="1617663"/>
          <a:ext cx="6512719" cy="4677642"/>
        </p:xfrm>
        <a:graphic>
          <a:graphicData uri="http://schemas.openxmlformats.org/presentationml/2006/ole">
            <mc:AlternateContent xmlns:mc="http://schemas.openxmlformats.org/markup-compatibility/2006">
              <mc:Choice xmlns:v="urn:schemas-microsoft-com:vml" Requires="v">
                <p:oleObj name="Document" r:id="rId2" imgW="5822563" imgH="3410521" progId="Word.Document.12">
                  <p:embed/>
                </p:oleObj>
              </mc:Choice>
              <mc:Fallback>
                <p:oleObj name="Document" r:id="rId2" imgW="5822563" imgH="3410521" progId="Word.Document.12">
                  <p:embed/>
                  <p:pic>
                    <p:nvPicPr>
                      <p:cNvPr id="4" name="Object 3">
                        <a:extLst>
                          <a:ext uri="{FF2B5EF4-FFF2-40B4-BE49-F238E27FC236}">
                            <a16:creationId xmlns:a16="http://schemas.microsoft.com/office/drawing/2014/main" id="{A5CE7B4F-F34F-43AF-96C8-DC124F0080C0}"/>
                          </a:ext>
                        </a:extLst>
                      </p:cNvPr>
                      <p:cNvPicPr/>
                      <p:nvPr/>
                    </p:nvPicPr>
                    <p:blipFill>
                      <a:blip r:embed="rId3"/>
                      <a:stretch>
                        <a:fillRect/>
                      </a:stretch>
                    </p:blipFill>
                    <p:spPr>
                      <a:xfrm>
                        <a:off x="1393031" y="1617663"/>
                        <a:ext cx="6512719" cy="4677642"/>
                      </a:xfrm>
                      <a:prstGeom prst="rect">
                        <a:avLst/>
                      </a:prstGeom>
                    </p:spPr>
                  </p:pic>
                </p:oleObj>
              </mc:Fallback>
            </mc:AlternateContent>
          </a:graphicData>
        </a:graphic>
      </p:graphicFrame>
    </p:spTree>
    <p:extLst>
      <p:ext uri="{BB962C8B-B14F-4D97-AF65-F5344CB8AC3E}">
        <p14:creationId xmlns:p14="http://schemas.microsoft.com/office/powerpoint/2010/main" val="14609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BC98-B12B-49AD-85C3-EBA032311EF7}"/>
              </a:ext>
            </a:extLst>
          </p:cNvPr>
          <p:cNvSpPr>
            <a:spLocks noGrp="1"/>
          </p:cNvSpPr>
          <p:nvPr>
            <p:ph type="title"/>
          </p:nvPr>
        </p:nvSpPr>
        <p:spPr/>
        <p:txBody>
          <a:bodyPr>
            <a:noAutofit/>
          </a:bodyPr>
          <a:lstStyle/>
          <a:p>
            <a:r>
              <a:rPr lang="en-US" dirty="0">
                <a:latin typeface="Lucida Bright" panose="02040602050505020304" pitchFamily="18" charset="0"/>
              </a:rPr>
              <a:t>AIS Corporation Tuition Program</a:t>
            </a:r>
          </a:p>
        </p:txBody>
      </p:sp>
      <p:sp>
        <p:nvSpPr>
          <p:cNvPr id="3" name="Content Placeholder 2">
            <a:extLst>
              <a:ext uri="{FF2B5EF4-FFF2-40B4-BE49-F238E27FC236}">
                <a16:creationId xmlns:a16="http://schemas.microsoft.com/office/drawing/2014/main" id="{9816D8C8-3217-4C2E-BFD1-084048A8E860}"/>
              </a:ext>
            </a:extLst>
          </p:cNvPr>
          <p:cNvSpPr>
            <a:spLocks noGrp="1"/>
          </p:cNvSpPr>
          <p:nvPr>
            <p:ph idx="1"/>
          </p:nvPr>
        </p:nvSpPr>
        <p:spPr>
          <a:xfrm>
            <a:off x="457200" y="1417638"/>
            <a:ext cx="8229600" cy="5034533"/>
          </a:xfrm>
        </p:spPr>
        <p:txBody>
          <a:bodyPr>
            <a:normAutofit fontScale="77500" lnSpcReduction="20000"/>
          </a:bodyPr>
          <a:lstStyle/>
          <a:p>
            <a:r>
              <a:rPr lang="en-US" dirty="0"/>
              <a:t>AIS Corporation provides loans to students to pay for AIS Technical Institute HCET Courses.</a:t>
            </a:r>
          </a:p>
          <a:p>
            <a:pPr lvl="1"/>
            <a:r>
              <a:rPr lang="en-US" dirty="0"/>
              <a:t>Fulltime </a:t>
            </a:r>
            <a:r>
              <a:rPr lang="en-US" b="1" dirty="0"/>
              <a:t>STEP</a:t>
            </a:r>
            <a:r>
              <a:rPr lang="en-US" dirty="0"/>
              <a:t> Student Tuition Loan = $16,800</a:t>
            </a:r>
          </a:p>
          <a:p>
            <a:pPr lvl="2"/>
            <a:r>
              <a:rPr lang="en-US" dirty="0"/>
              <a:t>8 courses @ $2,100 per course</a:t>
            </a:r>
          </a:p>
          <a:p>
            <a:pPr lvl="2"/>
            <a:r>
              <a:rPr lang="en-US" dirty="0"/>
              <a:t>HCET 100 is delivered in STEP</a:t>
            </a:r>
          </a:p>
          <a:p>
            <a:pPr marL="514350" indent="-457200"/>
            <a:r>
              <a:rPr lang="en-US" dirty="0"/>
              <a:t>Upon Graduation from AIS Technical Institute, AIS Corporation makes loan payments if graduate is employed and working fulltime for AIS.</a:t>
            </a:r>
          </a:p>
          <a:p>
            <a:pPr marL="914400" lvl="1" indent="-457200"/>
            <a:r>
              <a:rPr lang="en-US" dirty="0"/>
              <a:t>Loan is completely paid off in 2 years </a:t>
            </a:r>
          </a:p>
          <a:p>
            <a:pPr marL="914400" lvl="1" indent="-457200"/>
            <a:r>
              <a:rPr lang="en-US" dirty="0"/>
              <a:t>If graduate leaves fulltime employment with AIS for any reason, the borrowed amount of the loan is due upon separation.</a:t>
            </a:r>
          </a:p>
          <a:p>
            <a:pPr marL="514350" indent="-457200"/>
            <a:r>
              <a:rPr lang="en-US" dirty="0"/>
              <a:t>Students have the option to Pay Tuition on their own.</a:t>
            </a:r>
          </a:p>
          <a:p>
            <a:pPr marL="514350" indent="-457200"/>
            <a:r>
              <a:rPr lang="en-US" b="1" dirty="0"/>
              <a:t>To be discussed in more detail after the successful completion on STEP.</a:t>
            </a:r>
          </a:p>
          <a:p>
            <a:pPr marL="914400" lvl="1" indent="-457200"/>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52080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6725"/>
            <a:ext cx="7772400" cy="2676525"/>
          </a:xfrm>
        </p:spPr>
        <p:txBody>
          <a:bodyPr>
            <a:normAutofit/>
          </a:bodyPr>
          <a:lstStyle/>
          <a:p>
            <a:r>
              <a:rPr lang="en-US" sz="8000" dirty="0">
                <a:latin typeface="Lucida Bright" panose="02040602050505020304" pitchFamily="18" charset="0"/>
              </a:rPr>
              <a:t>Are there any questions?</a:t>
            </a:r>
          </a:p>
        </p:txBody>
      </p:sp>
      <p:sp>
        <p:nvSpPr>
          <p:cNvPr id="3" name="Subtitle 2"/>
          <p:cNvSpPr>
            <a:spLocks noGrp="1"/>
          </p:cNvSpPr>
          <p:nvPr>
            <p:ph type="subTitle" idx="1"/>
          </p:nvPr>
        </p:nvSpPr>
        <p:spPr>
          <a:xfrm>
            <a:off x="574158" y="3143250"/>
            <a:ext cx="7884042" cy="3000375"/>
          </a:xfrm>
        </p:spPr>
        <p:txBody>
          <a:bodyPr>
            <a:normAutofit/>
          </a:bodyPr>
          <a:lstStyle/>
          <a:p>
            <a:r>
              <a:rPr lang="en-US" b="1" dirty="0"/>
              <a:t>Contact Ralph Hansen: if you have  questions</a:t>
            </a:r>
          </a:p>
          <a:p>
            <a:r>
              <a:rPr lang="en-US" b="1" dirty="0">
                <a:hlinkClick r:id="rId2"/>
              </a:rPr>
              <a:t>rhansen@aisequip.com</a:t>
            </a:r>
            <a:r>
              <a:rPr lang="en-US" b="1" dirty="0"/>
              <a:t> </a:t>
            </a:r>
          </a:p>
          <a:p>
            <a:r>
              <a:rPr lang="en-US" b="1" dirty="0"/>
              <a:t>Begin the Application process at:</a:t>
            </a:r>
          </a:p>
          <a:p>
            <a:r>
              <a:rPr lang="en-US" b="1" dirty="0">
                <a:hlinkClick r:id="rId3"/>
              </a:rPr>
              <a:t>www.aistraining.com/register</a:t>
            </a:r>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75499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ucida Bright" panose="02040602050505020304" pitchFamily="18" charset="0"/>
              </a:rPr>
              <a:t>The HETI-STEP Purpose</a:t>
            </a:r>
          </a:p>
        </p:txBody>
      </p:sp>
      <p:sp>
        <p:nvSpPr>
          <p:cNvPr id="3" name="Content Placeholder 2"/>
          <p:cNvSpPr>
            <a:spLocks noGrp="1"/>
          </p:cNvSpPr>
          <p:nvPr>
            <p:ph idx="1"/>
          </p:nvPr>
        </p:nvSpPr>
        <p:spPr/>
        <p:txBody>
          <a:bodyPr>
            <a:normAutofit fontScale="92500"/>
          </a:bodyPr>
          <a:lstStyle/>
          <a:p>
            <a:r>
              <a:rPr lang="en-US" dirty="0"/>
              <a:t>The purpose of HETI-STEP and the AIS Technical Institute is to development your Technical, Mechanical and Computer aptitude necessary for you to enter the Heavy Equipment Industry</a:t>
            </a:r>
          </a:p>
          <a:p>
            <a:r>
              <a:rPr lang="en-US" dirty="0"/>
              <a:t>AIS is seeking out young motivated talent to work in our Service Departments at our 6 locations around the state of Michigan</a:t>
            </a:r>
          </a:p>
          <a:p>
            <a:r>
              <a:rPr lang="en-US" dirty="0"/>
              <a:t>We teach and develop the skills and attitudes you need to be successful in your career.</a:t>
            </a:r>
          </a:p>
        </p:txBody>
      </p:sp>
    </p:spTree>
    <p:extLst>
      <p:ext uri="{BB962C8B-B14F-4D97-AF65-F5344CB8AC3E}">
        <p14:creationId xmlns:p14="http://schemas.microsoft.com/office/powerpoint/2010/main" val="239134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ucida Bright" panose="02040602050505020304" pitchFamily="18" charset="0"/>
              </a:rPr>
              <a:t>The HETI-STEP Goals</a:t>
            </a:r>
          </a:p>
        </p:txBody>
      </p:sp>
      <p:sp>
        <p:nvSpPr>
          <p:cNvPr id="3" name="Content Placeholder 2"/>
          <p:cNvSpPr>
            <a:spLocks noGrp="1"/>
          </p:cNvSpPr>
          <p:nvPr>
            <p:ph idx="1"/>
          </p:nvPr>
        </p:nvSpPr>
        <p:spPr/>
        <p:txBody>
          <a:bodyPr/>
          <a:lstStyle/>
          <a:p>
            <a:r>
              <a:rPr lang="en-US" dirty="0"/>
              <a:t>The Goals established for HETI-STEP are:</a:t>
            </a:r>
          </a:p>
          <a:p>
            <a:pPr lvl="1"/>
            <a:r>
              <a:rPr lang="en-US" dirty="0"/>
              <a:t>To better prepare you for the challenges and rigor of attending college courses</a:t>
            </a:r>
          </a:p>
          <a:p>
            <a:pPr lvl="1"/>
            <a:r>
              <a:rPr lang="en-US" dirty="0"/>
              <a:t>To better prepare you as a Heavy Equipment Repair Technician</a:t>
            </a:r>
          </a:p>
          <a:p>
            <a:pPr lvl="1"/>
            <a:r>
              <a:rPr lang="en-US" dirty="0"/>
              <a:t>To help you develop good workplace habits</a:t>
            </a:r>
          </a:p>
          <a:p>
            <a:pPr lvl="1"/>
            <a:r>
              <a:rPr lang="en-US" dirty="0"/>
              <a:t>To help you establish personal and professional relationship</a:t>
            </a:r>
          </a:p>
          <a:p>
            <a:pPr lvl="1"/>
            <a:r>
              <a:rPr lang="en-US" dirty="0"/>
              <a:t>To better prepare you for Life </a:t>
            </a:r>
          </a:p>
          <a:p>
            <a:pPr marL="457200" lvl="1" indent="0">
              <a:buNone/>
            </a:pPr>
            <a:endParaRPr lang="en-US" dirty="0"/>
          </a:p>
        </p:txBody>
      </p:sp>
    </p:spTree>
    <p:extLst>
      <p:ext uri="{BB962C8B-B14F-4D97-AF65-F5344CB8AC3E}">
        <p14:creationId xmlns:p14="http://schemas.microsoft.com/office/powerpoint/2010/main" val="263276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ucida Bright" panose="02040602050505020304" pitchFamily="18" charset="0"/>
              </a:rPr>
              <a:t>What is HETI-STEP?</a:t>
            </a:r>
          </a:p>
        </p:txBody>
      </p:sp>
      <p:sp>
        <p:nvSpPr>
          <p:cNvPr id="3" name="Content Placeholder 2"/>
          <p:cNvSpPr>
            <a:spLocks noGrp="1"/>
          </p:cNvSpPr>
          <p:nvPr>
            <p:ph idx="1"/>
          </p:nvPr>
        </p:nvSpPr>
        <p:spPr>
          <a:xfrm>
            <a:off x="457199" y="1600200"/>
            <a:ext cx="8391526" cy="4983162"/>
          </a:xfrm>
        </p:spPr>
        <p:txBody>
          <a:bodyPr>
            <a:normAutofit fontScale="92500" lnSpcReduction="20000"/>
          </a:bodyPr>
          <a:lstStyle/>
          <a:p>
            <a:r>
              <a:rPr lang="en-US" b="1" u="sng" dirty="0"/>
              <a:t>HETI-STEP</a:t>
            </a:r>
            <a:r>
              <a:rPr lang="en-US" b="1" dirty="0"/>
              <a:t> = H</a:t>
            </a:r>
            <a:r>
              <a:rPr lang="en-US" dirty="0"/>
              <a:t>eavy </a:t>
            </a:r>
            <a:r>
              <a:rPr lang="en-US" b="1" dirty="0"/>
              <a:t>E</a:t>
            </a:r>
            <a:r>
              <a:rPr lang="en-US" dirty="0"/>
              <a:t>quipment </a:t>
            </a:r>
            <a:r>
              <a:rPr lang="en-US" b="1" dirty="0"/>
              <a:t>T</a:t>
            </a:r>
            <a:r>
              <a:rPr lang="en-US" dirty="0"/>
              <a:t>echnical </a:t>
            </a:r>
            <a:r>
              <a:rPr lang="en-US" b="1" dirty="0"/>
              <a:t>I</a:t>
            </a:r>
            <a:r>
              <a:rPr lang="en-US" dirty="0"/>
              <a:t>nstitute </a:t>
            </a:r>
            <a:r>
              <a:rPr lang="en-US" u="sng" dirty="0"/>
              <a:t>S</a:t>
            </a:r>
            <a:r>
              <a:rPr lang="en-US" dirty="0"/>
              <a:t>ummer </a:t>
            </a:r>
            <a:r>
              <a:rPr lang="en-US" b="1" u="sng" dirty="0"/>
              <a:t>T</a:t>
            </a:r>
            <a:r>
              <a:rPr lang="en-US" dirty="0"/>
              <a:t>echnician </a:t>
            </a:r>
            <a:r>
              <a:rPr lang="en-US" b="1" u="sng" dirty="0"/>
              <a:t>E</a:t>
            </a:r>
            <a:r>
              <a:rPr lang="en-US" dirty="0"/>
              <a:t>ntrance </a:t>
            </a:r>
            <a:r>
              <a:rPr lang="en-US" b="1" u="sng" dirty="0"/>
              <a:t>P</a:t>
            </a:r>
            <a:r>
              <a:rPr lang="en-US" dirty="0"/>
              <a:t>rogram</a:t>
            </a:r>
          </a:p>
          <a:p>
            <a:r>
              <a:rPr lang="en-US" dirty="0"/>
              <a:t>It’s not just another summer job</a:t>
            </a:r>
          </a:p>
          <a:p>
            <a:r>
              <a:rPr lang="en-US" dirty="0"/>
              <a:t>HETI-STEP is designed to be a transition from your High School CTE program to the </a:t>
            </a:r>
            <a:r>
              <a:rPr lang="en-US" b="1" dirty="0"/>
              <a:t>AIS Heavy Equipment Technical Institute (AIS-HETI) </a:t>
            </a:r>
            <a:r>
              <a:rPr lang="en-US" dirty="0"/>
              <a:t>or additional education and training</a:t>
            </a:r>
          </a:p>
          <a:p>
            <a:r>
              <a:rPr lang="en-US" dirty="0"/>
              <a:t>It can be the beginning to a rewarding career as an AIS Heavy Equipment Technician</a:t>
            </a:r>
          </a:p>
          <a:p>
            <a:r>
              <a:rPr lang="en-US" dirty="0"/>
              <a:t>For more information, and to start the application process, go to: 	</a:t>
            </a:r>
            <a:r>
              <a:rPr lang="en-US" dirty="0">
                <a:hlinkClick r:id="rId2"/>
              </a:rPr>
              <a:t>https://www.aistraining.com/step</a:t>
            </a:r>
            <a:endParaRPr lang="en-US" dirty="0"/>
          </a:p>
          <a:p>
            <a:endParaRPr lang="en-US" dirty="0"/>
          </a:p>
          <a:p>
            <a:endParaRPr lang="en-US" dirty="0"/>
          </a:p>
        </p:txBody>
      </p:sp>
    </p:spTree>
    <p:extLst>
      <p:ext uri="{BB962C8B-B14F-4D97-AF65-F5344CB8AC3E}">
        <p14:creationId xmlns:p14="http://schemas.microsoft.com/office/powerpoint/2010/main" val="101591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ucida Bright" panose="02040602050505020304" pitchFamily="18" charset="0"/>
              </a:rPr>
              <a:t>The HETI-STEP Layout</a:t>
            </a:r>
          </a:p>
        </p:txBody>
      </p:sp>
      <p:sp>
        <p:nvSpPr>
          <p:cNvPr id="3" name="Content Placeholder 2"/>
          <p:cNvSpPr>
            <a:spLocks noGrp="1"/>
          </p:cNvSpPr>
          <p:nvPr>
            <p:ph idx="1"/>
          </p:nvPr>
        </p:nvSpPr>
        <p:spPr/>
        <p:txBody>
          <a:bodyPr>
            <a:normAutofit fontScale="92500" lnSpcReduction="10000"/>
          </a:bodyPr>
          <a:lstStyle/>
          <a:p>
            <a:r>
              <a:rPr lang="en-US" dirty="0"/>
              <a:t>HETI-STEP 2024 starts with 8-week summer program at the AIS Lansing Branch.</a:t>
            </a:r>
            <a:r>
              <a:rPr lang="pt-BR" dirty="0">
                <a:hlinkClick r:id="rId2"/>
              </a:rPr>
              <a:t> </a:t>
            </a:r>
            <a:endParaRPr lang="pt-BR" dirty="0"/>
          </a:p>
          <a:p>
            <a:pPr lvl="1"/>
            <a:r>
              <a:rPr lang="en-US" dirty="0"/>
              <a:t>June 10 to August 02</a:t>
            </a:r>
          </a:p>
          <a:p>
            <a:pPr lvl="1"/>
            <a:r>
              <a:rPr lang="pt-BR" dirty="0">
                <a:hlinkClick r:id="rId2"/>
              </a:rPr>
              <a:t>AIS Lansing Video (aisequip.com)</a:t>
            </a:r>
            <a:endParaRPr lang="en-US" dirty="0"/>
          </a:p>
          <a:p>
            <a:r>
              <a:rPr lang="en-US" dirty="0"/>
              <a:t>Two Days A Week: AIS Heavy Equipment Institute Classes are held HCET 100: </a:t>
            </a:r>
          </a:p>
          <a:p>
            <a:pPr lvl="1"/>
            <a:r>
              <a:rPr lang="en-US" dirty="0"/>
              <a:t>Introduction to Heavy Equipment</a:t>
            </a:r>
          </a:p>
          <a:p>
            <a:pPr lvl="1"/>
            <a:r>
              <a:rPr lang="en-US" dirty="0"/>
              <a:t>June 10 to July 26</a:t>
            </a:r>
          </a:p>
          <a:p>
            <a:r>
              <a:rPr lang="en-US" dirty="0"/>
              <a:t>Three Days A Week: Paid work experience at a designated AIS Branch. 2023 pay was at $18/Hr.</a:t>
            </a:r>
          </a:p>
          <a:p>
            <a:endParaRPr lang="en-US" dirty="0"/>
          </a:p>
        </p:txBody>
      </p:sp>
    </p:spTree>
    <p:extLst>
      <p:ext uri="{BB962C8B-B14F-4D97-AF65-F5344CB8AC3E}">
        <p14:creationId xmlns:p14="http://schemas.microsoft.com/office/powerpoint/2010/main" val="210228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16036"/>
          </a:xfrm>
        </p:spPr>
        <p:txBody>
          <a:bodyPr>
            <a:normAutofit/>
          </a:bodyPr>
          <a:lstStyle/>
          <a:p>
            <a:r>
              <a:rPr lang="en-US" b="1" dirty="0">
                <a:latin typeface="Lucida Bright" panose="02040602050505020304" pitchFamily="18" charset="0"/>
              </a:rPr>
              <a:t>HETI-STEP Class Time</a:t>
            </a:r>
          </a:p>
        </p:txBody>
      </p:sp>
      <p:sp>
        <p:nvSpPr>
          <p:cNvPr id="3" name="Content Placeholder 2"/>
          <p:cNvSpPr>
            <a:spLocks noGrp="1"/>
          </p:cNvSpPr>
          <p:nvPr>
            <p:ph idx="1"/>
          </p:nvPr>
        </p:nvSpPr>
        <p:spPr>
          <a:xfrm>
            <a:off x="457200" y="1590674"/>
            <a:ext cx="8229600" cy="4762501"/>
          </a:xfrm>
        </p:spPr>
        <p:txBody>
          <a:bodyPr>
            <a:normAutofit fontScale="70000" lnSpcReduction="20000"/>
          </a:bodyPr>
          <a:lstStyle/>
          <a:p>
            <a:pPr marL="0" marR="0" indent="0" algn="ctr">
              <a:spcBef>
                <a:spcPts val="0"/>
              </a:spcBef>
              <a:spcAft>
                <a:spcPts val="0"/>
              </a:spcAft>
              <a:buNone/>
            </a:pPr>
            <a:r>
              <a:rPr lang="en-US" b="1" dirty="0">
                <a:effectLst/>
                <a:ea typeface="Calibri" panose="020F0502020204030204" pitchFamily="34" charset="0"/>
                <a:cs typeface="Times New Roman" panose="02020603050405020304" pitchFamily="18" charset="0"/>
              </a:rPr>
              <a:t>During the classroom portion of STEP, students are enrolled in the AIS Heavy Equipment Technical </a:t>
            </a:r>
            <a:r>
              <a:rPr lang="en-US" b="1" dirty="0">
                <a:ea typeface="Calibri" panose="020F0502020204030204" pitchFamily="34" charset="0"/>
                <a:cs typeface="Times New Roman" panose="02020603050405020304" pitchFamily="18" charset="0"/>
              </a:rPr>
              <a:t>I</a:t>
            </a:r>
            <a:r>
              <a:rPr lang="en-US" b="1" dirty="0">
                <a:effectLst/>
                <a:ea typeface="Calibri" panose="020F0502020204030204" pitchFamily="34" charset="0"/>
                <a:cs typeface="Times New Roman" panose="02020603050405020304" pitchFamily="18" charset="0"/>
              </a:rPr>
              <a:t>nstitute’s HCET 100 course; “Introduction to the Heavy Equipment Industry” </a:t>
            </a:r>
          </a:p>
          <a:p>
            <a:pPr marL="0" marR="0" indent="0" algn="ctr">
              <a:spcBef>
                <a:spcPts val="0"/>
              </a:spcBef>
              <a:spcAft>
                <a:spcPts val="0"/>
              </a:spcAft>
              <a:buNone/>
            </a:pPr>
            <a:r>
              <a:rPr lang="en-US" b="1" dirty="0">
                <a:effectLst/>
                <a:ea typeface="Calibri" panose="020F0502020204030204" pitchFamily="34" charset="0"/>
                <a:cs typeface="Times New Roman" panose="02020603050405020304" pitchFamily="18" charset="0"/>
              </a:rPr>
              <a:t>	</a:t>
            </a:r>
            <a:r>
              <a:rPr lang="en-US" sz="1800" b="1" dirty="0">
                <a:effectLst/>
                <a:ea typeface="Calibri" panose="020F0502020204030204" pitchFamily="34"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457200"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HCET 100 is a 112-hour course that meets two days a week for seven weeks </a:t>
            </a:r>
            <a:r>
              <a:rPr lang="en-US" sz="2600" dirty="0">
                <a:ea typeface="Calibri" panose="020F0502020204030204" pitchFamily="34" charset="0"/>
                <a:cs typeface="Times New Roman" panose="02020603050405020304" pitchFamily="18" charset="0"/>
              </a:rPr>
              <a:t>during STEP.</a:t>
            </a:r>
          </a:p>
          <a:p>
            <a:pPr marL="114300" lvl="1" indent="0">
              <a:spcBef>
                <a:spcPts val="0"/>
              </a:spcBef>
              <a:buNone/>
            </a:pPr>
            <a:endParaRPr lang="en-US" sz="1100" dirty="0">
              <a:ea typeface="Calibri" panose="020F0502020204030204" pitchFamily="34" charset="0"/>
              <a:cs typeface="Times New Roman" panose="02020603050405020304" pitchFamily="18" charset="0"/>
            </a:endParaRPr>
          </a:p>
          <a:p>
            <a:pPr marL="457200"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This course spends time covering the use of hand, electric, air, and hydraulic tools; lifting, cleaning and testing equipment; accepted and safe working practices in the shop and field, along with machine inspection and operation.</a:t>
            </a:r>
          </a:p>
          <a:p>
            <a:pPr marL="114300" lvl="1" indent="0">
              <a:spcBef>
                <a:spcPts val="0"/>
              </a:spcBef>
              <a:buNone/>
            </a:pPr>
            <a:endParaRPr lang="en-US" sz="1100" dirty="0">
              <a:effectLst/>
              <a:ea typeface="Calibri" panose="020F0502020204030204" pitchFamily="34" charset="0"/>
              <a:cs typeface="Times New Roman" panose="02020603050405020304" pitchFamily="18" charset="0"/>
            </a:endParaRPr>
          </a:p>
          <a:p>
            <a:pPr marL="457200"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In addition to the “Technical” side of the Heavy Equipment Industry, the course involves use current technology for communicating and resourcing, awareness of dealership goals and policies, basic business practices, and the functions of the service department and how it fits into the business structure.</a:t>
            </a:r>
          </a:p>
          <a:p>
            <a:pPr marL="114300" lvl="1" indent="0">
              <a:spcBef>
                <a:spcPts val="0"/>
              </a:spcBef>
              <a:buNone/>
            </a:pPr>
            <a:endParaRPr lang="en-US" sz="1100" dirty="0">
              <a:effectLst/>
              <a:ea typeface="Calibri" panose="020F0502020204030204" pitchFamily="34" charset="0"/>
              <a:cs typeface="Times New Roman" panose="02020603050405020304" pitchFamily="18" charset="0"/>
            </a:endParaRPr>
          </a:p>
          <a:p>
            <a:pPr marL="457200" lvl="1" indent="-342900">
              <a:spcBef>
                <a:spcPts val="0"/>
              </a:spcBef>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HCET 100 is one of 9 courses that make up the AIS Heavy Equipment Technical Institute’s </a:t>
            </a:r>
            <a:r>
              <a:rPr lang="en-US" sz="2600" b="1" dirty="0">
                <a:effectLst/>
                <a:ea typeface="Calibri" panose="020F0502020204030204" pitchFamily="34" charset="0"/>
                <a:cs typeface="Times New Roman" panose="02020603050405020304" pitchFamily="18" charset="0"/>
              </a:rPr>
              <a:t>Certificate of Completion</a:t>
            </a:r>
            <a:r>
              <a:rPr lang="en-US" sz="2600" dirty="0">
                <a:effectLst/>
                <a:ea typeface="Calibri" panose="020F0502020204030204" pitchFamily="34" charset="0"/>
                <a:cs typeface="Times New Roman" panose="02020603050405020304" pitchFamily="18" charset="0"/>
              </a:rPr>
              <a:t>.</a:t>
            </a:r>
          </a:p>
          <a:p>
            <a:pPr marL="457200" lvl="1" indent="-342900">
              <a:spcBef>
                <a:spcPts val="0"/>
              </a:spcBef>
              <a:buFont typeface="Arial" panose="020B0604020202020204" pitchFamily="34" charset="0"/>
              <a:buChar char="•"/>
            </a:pPr>
            <a:endParaRPr lang="en-US" sz="2600" dirty="0">
              <a:effectLst/>
              <a:ea typeface="Calibri" panose="020F0502020204030204" pitchFamily="34" charset="0"/>
              <a:cs typeface="Times New Roman" panose="02020603050405020304" pitchFamily="18" charset="0"/>
            </a:endParaRPr>
          </a:p>
          <a:p>
            <a:pPr marL="457200" lvl="1" indent="-342900">
              <a:spcBef>
                <a:spcPts val="0"/>
              </a:spcBef>
              <a:buFont typeface="Arial" panose="020B0604020202020204" pitchFamily="34" charset="0"/>
              <a:buChar char="•"/>
            </a:pPr>
            <a:r>
              <a:rPr lang="en-US" sz="2600" b="1" dirty="0">
                <a:ea typeface="Calibri" panose="020F0502020204030204" pitchFamily="34" charset="0"/>
                <a:cs typeface="Times New Roman" panose="02020603050405020304" pitchFamily="18" charset="0"/>
              </a:rPr>
              <a:t>There is no cost for this course.</a:t>
            </a:r>
            <a:endParaRPr lang="en-US" sz="2600" b="1"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latin typeface="Agency FB" panose="020B0503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Agency FB" panose="020B0503020202020204" pitchFamily="34" charset="0"/>
                <a:ea typeface="Calibri" panose="020F0502020204030204" pitchFamily="34" charset="0"/>
                <a:cs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294579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Lucida Bright" panose="02040602050505020304" pitchFamily="18" charset="0"/>
              </a:rPr>
              <a:t>HETI-STEP Shop Time</a:t>
            </a:r>
          </a:p>
        </p:txBody>
      </p:sp>
      <p:sp>
        <p:nvSpPr>
          <p:cNvPr id="3" name="Content Placeholder 2"/>
          <p:cNvSpPr>
            <a:spLocks noGrp="1"/>
          </p:cNvSpPr>
          <p:nvPr>
            <p:ph idx="1"/>
          </p:nvPr>
        </p:nvSpPr>
        <p:spPr>
          <a:xfrm>
            <a:off x="457200" y="1304925"/>
            <a:ext cx="8229600" cy="5019675"/>
          </a:xfrm>
        </p:spPr>
        <p:txBody>
          <a:bodyPr>
            <a:normAutofit fontScale="85000" lnSpcReduction="20000"/>
          </a:bodyPr>
          <a:lstStyle/>
          <a:p>
            <a:r>
              <a:rPr lang="en-US" dirty="0"/>
              <a:t>During your time working in the AIS Service Departments, you will be:</a:t>
            </a:r>
          </a:p>
          <a:p>
            <a:pPr lvl="1"/>
            <a:r>
              <a:rPr lang="en-US" dirty="0"/>
              <a:t>Working on “Live Customer Machines”(not prepared machines for training)</a:t>
            </a:r>
          </a:p>
          <a:p>
            <a:pPr lvl="1"/>
            <a:r>
              <a:rPr lang="en-US" dirty="0"/>
              <a:t>Working with another HETI-STEP participants or on your own</a:t>
            </a:r>
          </a:p>
          <a:p>
            <a:pPr lvl="1"/>
            <a:r>
              <a:rPr lang="en-US" dirty="0"/>
              <a:t>Working along side an AIS experienced technician</a:t>
            </a:r>
          </a:p>
          <a:p>
            <a:pPr lvl="1"/>
            <a:r>
              <a:rPr lang="en-US" dirty="0"/>
              <a:t>Keeping track of your time on jobs and timesheets</a:t>
            </a:r>
          </a:p>
          <a:p>
            <a:pPr lvl="1"/>
            <a:r>
              <a:rPr lang="en-US" dirty="0"/>
              <a:t>Logging on and off jobs and fill out work descriptions</a:t>
            </a:r>
          </a:p>
          <a:p>
            <a:pPr lvl="1"/>
            <a:r>
              <a:rPr lang="en-US" dirty="0"/>
              <a:t>Looking up and ordering parts</a:t>
            </a:r>
          </a:p>
          <a:p>
            <a:pPr marL="457200" lvl="1" indent="0">
              <a:buNone/>
            </a:pPr>
            <a:endParaRPr lang="en-US" dirty="0"/>
          </a:p>
          <a:p>
            <a:pPr marL="0" indent="0" algn="ctr">
              <a:buNone/>
            </a:pPr>
            <a:r>
              <a:rPr lang="en-US" b="1" dirty="0"/>
              <a:t>ALL THIS UNDER THE SUPERVISION OF AIS HEAVY EQUIPMENT TECHNICAL INSTITUTE INSTRUCTORS</a:t>
            </a:r>
          </a:p>
        </p:txBody>
      </p:sp>
      <p:sp>
        <p:nvSpPr>
          <p:cNvPr id="4" name="Rectangle 3">
            <a:hlinkClick r:id="rId2" action="ppaction://hlinkpres?slideindex=1&amp;slidetitle="/>
          </p:cNvPr>
          <p:cNvSpPr/>
          <p:nvPr/>
        </p:nvSpPr>
        <p:spPr>
          <a:xfrm>
            <a:off x="8943975" y="0"/>
            <a:ext cx="20002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954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b="1" dirty="0">
                <a:latin typeface="Lucida Bright" panose="02040602050505020304" pitchFamily="18" charset="0"/>
              </a:rPr>
              <a:t>The HETI-STEP </a:t>
            </a:r>
            <a:br>
              <a:rPr lang="en-US" b="1" dirty="0">
                <a:latin typeface="Lucida Bright" panose="02040602050505020304" pitchFamily="18" charset="0"/>
              </a:rPr>
            </a:br>
            <a:r>
              <a:rPr lang="en-US" b="1" dirty="0">
                <a:latin typeface="Lucida Bright" panose="02040602050505020304" pitchFamily="18" charset="0"/>
              </a:rPr>
              <a:t>Housing Option</a:t>
            </a:r>
          </a:p>
        </p:txBody>
      </p:sp>
      <p:sp>
        <p:nvSpPr>
          <p:cNvPr id="3" name="Content Placeholder 2"/>
          <p:cNvSpPr>
            <a:spLocks noGrp="1"/>
          </p:cNvSpPr>
          <p:nvPr>
            <p:ph idx="1"/>
          </p:nvPr>
        </p:nvSpPr>
        <p:spPr>
          <a:xfrm>
            <a:off x="457200" y="1855382"/>
            <a:ext cx="8229600" cy="4525963"/>
          </a:xfrm>
        </p:spPr>
        <p:txBody>
          <a:bodyPr>
            <a:normAutofit fontScale="92500" lnSpcReduction="20000"/>
          </a:bodyPr>
          <a:lstStyle/>
          <a:p>
            <a:pPr>
              <a:lnSpc>
                <a:spcPct val="110000"/>
              </a:lnSpc>
            </a:pPr>
            <a:r>
              <a:rPr lang="en-US" dirty="0"/>
              <a:t>Housing is available to students enrolled at AIS Technical Institute </a:t>
            </a:r>
          </a:p>
          <a:p>
            <a:r>
              <a:rPr lang="en-US" dirty="0"/>
              <a:t>The Housing is provided at no cost during STEP</a:t>
            </a:r>
          </a:p>
          <a:p>
            <a:r>
              <a:rPr lang="en-US" dirty="0"/>
              <a:t>You are responsible for food, linens, and towels</a:t>
            </a:r>
          </a:p>
          <a:p>
            <a:r>
              <a:rPr lang="en-US" dirty="0"/>
              <a:t>During the School Year, students can stay at the House for a minimal fee, while working and/or taking College classes.</a:t>
            </a:r>
          </a:p>
          <a:p>
            <a:r>
              <a:rPr lang="en-US" dirty="0">
                <a:hlinkClick r:id="rId2"/>
              </a:rPr>
              <a:t>HOUSING @ AIS HEAVY EQUIPMENT TECHNICAL INSTITUTE — AIS </a:t>
            </a:r>
            <a:r>
              <a:rPr lang="en-US" dirty="0" err="1">
                <a:hlinkClick r:id="rId2"/>
              </a:rPr>
              <a:t>AIS</a:t>
            </a:r>
            <a:r>
              <a:rPr lang="en-US" dirty="0">
                <a:hlinkClick r:id="rId2"/>
              </a:rPr>
              <a:t> Training Center and Technical Institute</a:t>
            </a:r>
            <a:endParaRPr lang="en-US" dirty="0"/>
          </a:p>
          <a:p>
            <a:endParaRPr lang="en-US" dirty="0"/>
          </a:p>
        </p:txBody>
      </p:sp>
      <p:sp>
        <p:nvSpPr>
          <p:cNvPr id="4" name="Rectangle 3">
            <a:hlinkClick r:id="rId3" action="ppaction://hlinkpres?slideindex=1&amp;slidetitle="/>
          </p:cNvPr>
          <p:cNvSpPr/>
          <p:nvPr/>
        </p:nvSpPr>
        <p:spPr>
          <a:xfrm flipH="1">
            <a:off x="9143999" y="0"/>
            <a:ext cx="4571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52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Lucida Bright" panose="02040602050505020304" pitchFamily="18" charset="0"/>
              </a:rPr>
              <a:t>What happens after </a:t>
            </a:r>
            <a:br>
              <a:rPr lang="en-US" b="1" dirty="0">
                <a:latin typeface="Lucida Bright" panose="02040602050505020304" pitchFamily="18" charset="0"/>
              </a:rPr>
            </a:br>
            <a:r>
              <a:rPr lang="en-US" b="1" dirty="0">
                <a:latin typeface="Lucida Bright" panose="02040602050505020304" pitchFamily="18" charset="0"/>
              </a:rPr>
              <a:t>HETI-STEP?</a:t>
            </a:r>
          </a:p>
        </p:txBody>
      </p:sp>
      <p:sp>
        <p:nvSpPr>
          <p:cNvPr id="3" name="Content Placeholder 2"/>
          <p:cNvSpPr>
            <a:spLocks noGrp="1"/>
          </p:cNvSpPr>
          <p:nvPr>
            <p:ph idx="1"/>
          </p:nvPr>
        </p:nvSpPr>
        <p:spPr>
          <a:xfrm>
            <a:off x="457200" y="1587118"/>
            <a:ext cx="8487661" cy="4996243"/>
          </a:xfrm>
        </p:spPr>
        <p:txBody>
          <a:bodyPr>
            <a:normAutofit fontScale="25000" lnSpcReduction="20000"/>
          </a:bodyPr>
          <a:lstStyle/>
          <a:p>
            <a:pPr>
              <a:lnSpc>
                <a:spcPct val="120000"/>
              </a:lnSpc>
            </a:pPr>
            <a:r>
              <a:rPr lang="en-US" sz="7200" dirty="0"/>
              <a:t>After successful completion of the HETI-STEP Introduction Program, you may choose to enroll in the AIS Heavy Equipment Technical Institute. </a:t>
            </a:r>
          </a:p>
          <a:p>
            <a:pPr>
              <a:lnSpc>
                <a:spcPct val="120000"/>
              </a:lnSpc>
            </a:pPr>
            <a:r>
              <a:rPr lang="en-US" sz="7200" dirty="0"/>
              <a:t>These classes will meet Monday and Tuesday in Lansing from 7am to 4pm.  Classes will meet for 7 weeks.</a:t>
            </a:r>
          </a:p>
          <a:p>
            <a:pPr>
              <a:lnSpc>
                <a:spcPct val="120000"/>
              </a:lnSpc>
            </a:pPr>
            <a:r>
              <a:rPr lang="en-US" sz="7200" dirty="0"/>
              <a:t>After the 7-week term, you will be employed full-time as an AIS technician at one of our 7 locations.</a:t>
            </a:r>
          </a:p>
          <a:p>
            <a:pPr>
              <a:lnSpc>
                <a:spcPct val="120000"/>
              </a:lnSpc>
            </a:pPr>
            <a:r>
              <a:rPr lang="en-US" sz="7200" dirty="0"/>
              <a:t>At the end of your work period (5-6 weeks) you will be enrolled another AIS HETI course.</a:t>
            </a:r>
          </a:p>
          <a:p>
            <a:pPr>
              <a:lnSpc>
                <a:spcPct val="120000"/>
              </a:lnSpc>
              <a:spcBef>
                <a:spcPts val="0"/>
              </a:spcBef>
            </a:pPr>
            <a:r>
              <a:rPr lang="en-US" sz="7200" dirty="0">
                <a:effectLst/>
                <a:ea typeface="Calibri" panose="020F0502020204030204" pitchFamily="34" charset="0"/>
                <a:cs typeface="Times New Roman" panose="02020603050405020304" pitchFamily="18" charset="0"/>
              </a:rPr>
              <a:t>The AIS Heavy Equipment </a:t>
            </a:r>
            <a:r>
              <a:rPr lang="en-US" sz="7200" dirty="0">
                <a:ea typeface="Calibri" panose="020F0502020204030204" pitchFamily="34" charset="0"/>
                <a:cs typeface="Times New Roman" panose="02020603050405020304" pitchFamily="18" charset="0"/>
              </a:rPr>
              <a:t>T</a:t>
            </a:r>
            <a:r>
              <a:rPr lang="en-US" sz="7200" dirty="0">
                <a:effectLst/>
                <a:ea typeface="Calibri" panose="020F0502020204030204" pitchFamily="34" charset="0"/>
                <a:cs typeface="Times New Roman" panose="02020603050405020304" pitchFamily="18" charset="0"/>
              </a:rPr>
              <a:t>echnical Institute </a:t>
            </a:r>
            <a:r>
              <a:rPr lang="en-US" sz="7200" b="1" dirty="0">
                <a:effectLst/>
                <a:ea typeface="Calibri" panose="020F0502020204030204" pitchFamily="34" charset="0"/>
                <a:cs typeface="Times New Roman" panose="02020603050405020304" pitchFamily="18" charset="0"/>
              </a:rPr>
              <a:t>Certificate of Completion </a:t>
            </a:r>
            <a:r>
              <a:rPr lang="en-US" sz="7200" dirty="0">
                <a:effectLst/>
                <a:ea typeface="Calibri" panose="020F0502020204030204" pitchFamily="34" charset="0"/>
                <a:cs typeface="Times New Roman" panose="02020603050405020304" pitchFamily="18" charset="0"/>
              </a:rPr>
              <a:t>can be earned in two years.</a:t>
            </a:r>
            <a:r>
              <a:rPr lang="en-US" sz="7200" dirty="0">
                <a:hlinkClick r:id="rId2"/>
              </a:rPr>
              <a:t> AIS Technical Institute's Technician Program — AIS </a:t>
            </a:r>
            <a:r>
              <a:rPr lang="en-US" sz="7200" dirty="0" err="1">
                <a:hlinkClick r:id="rId2"/>
              </a:rPr>
              <a:t>AIS</a:t>
            </a:r>
            <a:r>
              <a:rPr lang="en-US" sz="7200" dirty="0">
                <a:hlinkClick r:id="rId2"/>
              </a:rPr>
              <a:t> Training Center and Technical Institute</a:t>
            </a:r>
            <a:r>
              <a:rPr lang="en-US" sz="7200" dirty="0">
                <a:effectLst/>
                <a:ea typeface="Calibri" panose="020F0502020204030204" pitchFamily="34" charset="0"/>
                <a:cs typeface="Times New Roman" panose="02020603050405020304" pitchFamily="18" charset="0"/>
              </a:rPr>
              <a:t> </a:t>
            </a:r>
          </a:p>
          <a:p>
            <a:pPr>
              <a:lnSpc>
                <a:spcPct val="120000"/>
              </a:lnSpc>
              <a:spcBef>
                <a:spcPts val="0"/>
              </a:spcBef>
            </a:pPr>
            <a:r>
              <a:rPr lang="en-US" sz="7200" dirty="0">
                <a:effectLst/>
                <a:ea typeface="Calibri" panose="020F0502020204030204" pitchFamily="34" charset="0"/>
                <a:cs typeface="Times New Roman" panose="02020603050405020304" pitchFamily="18" charset="0"/>
              </a:rPr>
              <a:t>The Certificate is transferable to Lansing Community College to apply towards an </a:t>
            </a:r>
            <a:r>
              <a:rPr lang="en-US" sz="7200" b="1" dirty="0">
                <a:effectLst/>
                <a:ea typeface="Calibri" panose="020F0502020204030204" pitchFamily="34" charset="0"/>
                <a:cs typeface="Times New Roman" panose="02020603050405020304" pitchFamily="18" charset="0"/>
              </a:rPr>
              <a:t>Associate Degree </a:t>
            </a:r>
            <a:r>
              <a:rPr lang="en-US" sz="7200" dirty="0">
                <a:effectLst/>
                <a:ea typeface="Calibri" panose="020F0502020204030204" pitchFamily="34" charset="0"/>
                <a:cs typeface="Times New Roman" panose="02020603050405020304" pitchFamily="18" charset="0"/>
              </a:rPr>
              <a:t>in Heavy Equipment Repair and Technology</a:t>
            </a:r>
          </a:p>
          <a:p>
            <a:pPr>
              <a:lnSpc>
                <a:spcPct val="120000"/>
              </a:lnSpc>
              <a:spcBef>
                <a:spcPts val="0"/>
              </a:spcBef>
            </a:pPr>
            <a:r>
              <a:rPr lang="en-US" sz="7200" dirty="0">
                <a:ea typeface="Calibri" panose="020F0502020204030204" pitchFamily="34" charset="0"/>
                <a:cs typeface="Times New Roman" panose="02020603050405020304" pitchFamily="18" charset="0"/>
              </a:rPr>
              <a:t>U</a:t>
            </a:r>
            <a:r>
              <a:rPr lang="en-US" sz="7200" dirty="0">
                <a:effectLst/>
                <a:ea typeface="Calibri" panose="020F0502020204030204" pitchFamily="34" charset="0"/>
                <a:cs typeface="Times New Roman" panose="02020603050405020304" pitchFamily="18" charset="0"/>
              </a:rPr>
              <a:t>pon completion the LCC Associate Degree is transferable to Ferris State University’s </a:t>
            </a:r>
            <a:r>
              <a:rPr lang="en-US" sz="7200" b="1" dirty="0">
                <a:effectLst/>
                <a:ea typeface="Calibri" panose="020F0502020204030204" pitchFamily="34" charset="0"/>
                <a:cs typeface="Times New Roman" panose="02020603050405020304" pitchFamily="18" charset="0"/>
              </a:rPr>
              <a:t>Bachelor’s Degree</a:t>
            </a:r>
            <a:r>
              <a:rPr lang="en-US" sz="7200" dirty="0">
                <a:effectLst/>
                <a:ea typeface="Calibri" panose="020F0502020204030204" pitchFamily="34" charset="0"/>
                <a:cs typeface="Times New Roman" panose="02020603050405020304" pitchFamily="18" charset="0"/>
              </a:rPr>
              <a:t>.</a:t>
            </a:r>
          </a:p>
          <a:p>
            <a:pPr>
              <a:lnSpc>
                <a:spcPct val="120000"/>
              </a:lnSpc>
              <a:spcBef>
                <a:spcPts val="0"/>
              </a:spcBef>
            </a:pPr>
            <a:r>
              <a:rPr lang="en-US" sz="7200" dirty="0">
                <a:ea typeface="Calibri" panose="020F0502020204030204" pitchFamily="34" charset="0"/>
                <a:cs typeface="Times New Roman" panose="02020603050405020304" pitchFamily="18" charset="0"/>
              </a:rPr>
              <a:t>Students can also choose to attend other colleges.</a:t>
            </a:r>
          </a:p>
          <a:p>
            <a:pPr>
              <a:lnSpc>
                <a:spcPct val="120000"/>
              </a:lnSpc>
              <a:spcBef>
                <a:spcPts val="0"/>
              </a:spcBef>
            </a:pPr>
            <a:r>
              <a:rPr lang="en-US" sz="7200" dirty="0">
                <a:ea typeface="Calibri" panose="020F0502020204030204" pitchFamily="34" charset="0"/>
                <a:cs typeface="Times New Roman" panose="02020603050405020304" pitchFamily="18" charset="0"/>
              </a:rPr>
              <a:t>Tool Incentive Program in lieu of Tuition Reimbursement</a:t>
            </a:r>
            <a:endParaRPr lang="en-US" sz="72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761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939</Words>
  <Application>Microsoft Office PowerPoint</Application>
  <PresentationFormat>On-screen Show (4:3)</PresentationFormat>
  <Paragraphs>83</Paragraphs>
  <Slides>11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Agency FB</vt:lpstr>
      <vt:lpstr>Arial</vt:lpstr>
      <vt:lpstr>Calibri</vt:lpstr>
      <vt:lpstr>Lucida Bright</vt:lpstr>
      <vt:lpstr>Segoe Script</vt:lpstr>
      <vt:lpstr>Times New Roman</vt:lpstr>
      <vt:lpstr>Office Theme</vt:lpstr>
      <vt:lpstr>Document</vt:lpstr>
      <vt:lpstr>AIS HETI-STEP</vt:lpstr>
      <vt:lpstr>The HETI-STEP Purpose</vt:lpstr>
      <vt:lpstr>The HETI-STEP Goals</vt:lpstr>
      <vt:lpstr>What is HETI-STEP?</vt:lpstr>
      <vt:lpstr>The HETI-STEP Layout</vt:lpstr>
      <vt:lpstr>HETI-STEP Class Time</vt:lpstr>
      <vt:lpstr>HETI-STEP Shop Time</vt:lpstr>
      <vt:lpstr>The HETI-STEP  Housing Option</vt:lpstr>
      <vt:lpstr>What happens after  HETI-STEP?</vt:lpstr>
      <vt:lpstr>AIS Corporation Tuition Program</vt:lpstr>
      <vt:lpstr>Are there any questions?</vt:lpstr>
    </vt:vector>
  </TitlesOfParts>
  <Company>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Sutton</dc:creator>
  <cp:lastModifiedBy>Ralph Hansen</cp:lastModifiedBy>
  <cp:revision>86</cp:revision>
  <cp:lastPrinted>2021-05-24T15:17:17Z</cp:lastPrinted>
  <dcterms:created xsi:type="dcterms:W3CDTF">2011-07-13T16:44:18Z</dcterms:created>
  <dcterms:modified xsi:type="dcterms:W3CDTF">2023-12-15T13:21:23Z</dcterms:modified>
</cp:coreProperties>
</file>